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4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</p:sldIdLst>
  <p:sldSz cy="5143500" cx="9144000"/>
  <p:notesSz cx="6858000" cy="9144000"/>
  <p:embeddedFontLst>
    <p:embeddedFont>
      <p:font typeface="Raleway"/>
      <p:regular r:id="rId25"/>
      <p:bold r:id="rId26"/>
      <p:italic r:id="rId27"/>
      <p:boldItalic r:id="rId28"/>
    </p:embeddedFont>
    <p:embeddedFont>
      <p:font typeface="Roboto"/>
      <p:regular r:id="rId29"/>
      <p:bold r:id="rId30"/>
      <p:italic r:id="rId31"/>
      <p:boldItalic r:id="rId32"/>
    </p:embeddedFont>
    <p:embeddedFont>
      <p:font typeface="Lato"/>
      <p:regular r:id="rId33"/>
      <p:bold r:id="rId34"/>
      <p:italic r:id="rId35"/>
      <p:boldItalic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785F154E-42CB-4ED0-A2B3-7B77844E6180}">
  <a:tblStyle styleId="{785F154E-42CB-4ED0-A2B3-7B77844E6180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Raleway-bold.fntdata"/><Relationship Id="rId25" Type="http://schemas.openxmlformats.org/officeDocument/2006/relationships/font" Target="fonts/Raleway-regular.fntdata"/><Relationship Id="rId28" Type="http://schemas.openxmlformats.org/officeDocument/2006/relationships/font" Target="fonts/Raleway-boldItalic.fntdata"/><Relationship Id="rId27" Type="http://schemas.openxmlformats.org/officeDocument/2006/relationships/font" Target="fonts/Raleway-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Roboto-regular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oboto-italic.fntdata"/><Relationship Id="rId30" Type="http://schemas.openxmlformats.org/officeDocument/2006/relationships/font" Target="fonts/Roboto-bold.fntdata"/><Relationship Id="rId11" Type="http://schemas.openxmlformats.org/officeDocument/2006/relationships/slide" Target="slides/slide5.xml"/><Relationship Id="rId33" Type="http://schemas.openxmlformats.org/officeDocument/2006/relationships/font" Target="fonts/Lato-regular.fntdata"/><Relationship Id="rId10" Type="http://schemas.openxmlformats.org/officeDocument/2006/relationships/slide" Target="slides/slide4.xml"/><Relationship Id="rId32" Type="http://schemas.openxmlformats.org/officeDocument/2006/relationships/font" Target="fonts/Roboto-boldItalic.fntdata"/><Relationship Id="rId13" Type="http://schemas.openxmlformats.org/officeDocument/2006/relationships/slide" Target="slides/slide7.xml"/><Relationship Id="rId35" Type="http://schemas.openxmlformats.org/officeDocument/2006/relationships/font" Target="fonts/Lato-italic.fntdata"/><Relationship Id="rId12" Type="http://schemas.openxmlformats.org/officeDocument/2006/relationships/slide" Target="slides/slide6.xml"/><Relationship Id="rId34" Type="http://schemas.openxmlformats.org/officeDocument/2006/relationships/font" Target="fonts/Lato-bold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36" Type="http://schemas.openxmlformats.org/officeDocument/2006/relationships/font" Target="fonts/Lato-boldItalic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forbes.com/sites/quora/2017/05/10/the-best-practices-for-training-machine-learning-models/#11fc95327de8" TargetMode="Externa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f88252dc4_0_7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1f88252dc4_0_7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1f88252dc4_0_10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1f88252dc4_0_10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/>
              <a:t>We trained a variety of models from a simple Logistic Regression model to a complex neural network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7a7ad6054d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7a7ad6054d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/>
              <a:t>Precision is generally low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/>
              <a:t>But recall and roc auc score are pretty good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/>
              <a:t>We care more about recall so that’s an acceptable trade-off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7a7ad6054d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7a7ad6054d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/>
              <a:t>Precision is generally low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/>
              <a:t>But recall and roc auc score are pretty good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/>
              <a:t>We care more about recall so that’s an acceptable trade-off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7a7ad6054d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7a7ad6054d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7a7ad6054d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7a7ad6054d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/>
              <a:t>Loss seems to keep going down and accuracy seems to keep going down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/>
              <a:t>But not by large margins, it might just be overfitting if we keep going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/>
              <a:t>We can settle for the accuracy or loss around the 17th epoch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7a7ad6054d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7a7ad6054d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/>
              <a:t>Loss seems to keep going down and accuracy seems to keep going down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/>
              <a:t>But not by large margins, it might just be overfitting if we keep going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/>
              <a:t>We can settle for the accuracy or loss around the 17th epoch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1f88252dc4_0_1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1f88252dc4_0_1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1f88252dc4_0_15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1f88252dc4_0_15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Image sources 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2"/>
              </a:rPr>
              <a:t>https://www.forbes.com/sites/quora/2017/05/10/the-best-practices-for-training-machine-learning-models/#11fc95327de8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f88252dc4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1f88252dc4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f88252dc4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1f88252dc4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f88252dc4_0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1f88252dc4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1f88252dc4_0_2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1f88252dc4_0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f88252dc4_0_2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f88252dc4_0_2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f88252dc4_0_3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1f88252dc4_0_3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1f88252dc4_0_6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1f88252dc4_0_6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f88252dc4_0_6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1f88252dc4_0_6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g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Relationship Id="rId6" Type="http://schemas.openxmlformats.org/officeDocument/2006/relationships/slide" Target="/ppt/slides/slide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Relationship Id="rId6" Type="http://schemas.openxmlformats.org/officeDocument/2006/relationships/slide" Target="/ppt/slides/slide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429987889_edited.jpg" id="10" name="Google Shape;10;p2"/>
          <p:cNvPicPr preferRelativeResize="0"/>
          <p:nvPr/>
        </p:nvPicPr>
        <p:blipFill rotWithShape="1">
          <a:blip r:embed="rId2">
            <a:alphaModFix/>
          </a:blip>
          <a:srcRect b="23591" l="0" r="0" t="21799"/>
          <a:stretch/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3" name="Google Shape;13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" name="Google Shape;15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6" name="Google Shape;16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7" name="Google Shape;17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8" name="Google Shape;18;p2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latin typeface="Raleway"/>
                <a:ea typeface="Raleway"/>
                <a:cs typeface="Raleway"/>
                <a:sym typeface="Raleway"/>
              </a:rPr>
              <a:t>Confidential</a:t>
            </a:r>
            <a:endParaRPr b="1" sz="6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" name="Google Shape;19;p2"/>
          <p:cNvSpPr txBox="1"/>
          <p:nvPr/>
        </p:nvSpPr>
        <p:spPr>
          <a:xfrm>
            <a:off x="1296767" y="785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latin typeface="Raleway"/>
                <a:ea typeface="Raleway"/>
                <a:cs typeface="Raleway"/>
                <a:sym typeface="Raleway"/>
              </a:rPr>
              <a:t>Customized for </a:t>
            </a:r>
            <a:r>
              <a:rPr b="1" lang="en-GB" sz="600">
                <a:latin typeface="Raleway"/>
                <a:ea typeface="Raleway"/>
                <a:cs typeface="Raleway"/>
                <a:sym typeface="Raleway"/>
              </a:rPr>
              <a:t>Lorem Ipsum LLC</a:t>
            </a:r>
            <a:endParaRPr sz="6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0" name="Google Shape;20;p2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latin typeface="Raleway"/>
                <a:ea typeface="Raleway"/>
                <a:cs typeface="Raleway"/>
                <a:sym typeface="Raleway"/>
              </a:rPr>
              <a:t>Version 1.0</a:t>
            </a:r>
            <a:endParaRPr b="1" sz="6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Google Shape;110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11" name="Google Shape;111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3" name="Google Shape;113;p11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15" name="Google Shape;115;p11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6" name="Google Shape;116;p11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7" name="Google Shape;117;p11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8" name="Google Shape;118;p11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2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1" name="Google Shape;121;p1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2" name="Google Shape;122;p1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4" name="Google Shape;124;p12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5" name="Google Shape;125;p12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26" name="Google Shape;126;p12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28" name="Google Shape;128;p12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9" name="Google Shape;129;p12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0" name="Google Shape;130;p12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1" name="Google Shape;131;p12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3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34" name="Google Shape;134;p1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35" name="Google Shape;135;p13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6" name="Google Shape;136;p13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7" name="Google Shape;137;p13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8" name="Google Shape;138;p13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" name="Google Shape;140;p14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41" name="Google Shape;141;p1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3" name="Google Shape;143;p14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4" name="Google Shape;144;p14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5" name="Google Shape;145;p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46" name="Google Shape;146;p14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7" name="Google Shape;147;p14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8" name="Google Shape;148;p14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9" name="Google Shape;149;p14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2" name="Google Shape;152;p15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3" name="Google Shape;153;p15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4" name="Google Shape;154;p15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5" name="Google Shape;155;p15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OC">
  <p:cSld name="SECTION_HEADER_1">
    <p:bg>
      <p:bgPr>
        <a:solidFill>
          <a:schemeClr val="dk1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6"/>
          <p:cNvSpPr txBox="1"/>
          <p:nvPr>
            <p:ph type="title"/>
          </p:nvPr>
        </p:nvSpPr>
        <p:spPr>
          <a:xfrm>
            <a:off x="1308150" y="1318650"/>
            <a:ext cx="71100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58" name="Google Shape;158;p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9" name="Google Shape;159;p16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Confidential</a:t>
            </a:r>
            <a:endParaRPr b="1"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0" name="Google Shape;160;p16"/>
          <p:cNvSpPr txBox="1"/>
          <p:nvPr/>
        </p:nvSpPr>
        <p:spPr>
          <a:xfrm>
            <a:off x="1296767" y="785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Customized for </a:t>
            </a:r>
            <a:r>
              <a:rPr b="1"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Lorem Ipsum LLC</a:t>
            </a:r>
            <a:endParaRPr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1" name="Google Shape;161;p16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Version 1.0</a:t>
            </a:r>
            <a:endParaRPr b="1"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_alt1">
  <p:cSld name="SECTION_HEADER_2">
    <p:bg>
      <p:bgPr>
        <a:solidFill>
          <a:srgbClr val="434343"/>
        </a:solid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" name="Google Shape;163;p1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64" name="Google Shape;164;p1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1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6" name="Google Shape;166;p17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7" name="Google Shape;167;p1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68" name="Google Shape;168;p17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9" name="Google Shape;169;p17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0" name="Google Shape;170;p17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1" name="Google Shape;171;p17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_alt1">
  <p:cSld name="TITLE_1">
    <p:bg>
      <p:bgPr>
        <a:solidFill>
          <a:schemeClr val="lt2"/>
        </a:solid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429987889_edited.jpg" id="22" name="Google Shape;22;p3"/>
          <p:cNvPicPr preferRelativeResize="0"/>
          <p:nvPr/>
        </p:nvPicPr>
        <p:blipFill rotWithShape="1">
          <a:blip r:embed="rId2">
            <a:alphaModFix/>
          </a:blip>
          <a:srcRect b="23591" l="0" r="0" t="21799"/>
          <a:stretch/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3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" name="Google Shape;24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5" name="Google Shape;25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" name="Google Shape;27;p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" name="Google Shape;28;p3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9" name="Google Shape;29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0" name="Google Shape;30;p3">
            <a:hlinkClick action="ppaction://hlinksldjump" r:id="rId3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" name="Google Shape;31;p3">
            <a:hlinkClick action="ppaction://hlinksldjump" r:id="rId4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" name="Google Shape;32;p3">
            <a:hlinkClick action="ppaction://hlinksldjump" r:id="rId5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" name="Google Shape;33;p3">
            <a:hlinkClick action="ppaction://hlinksldjump" r:id="rId6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oogle Shape;3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6" name="Google Shape;3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" name="Google Shape;38;p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0" name="Google Shape;40;p4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4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" name="Google Shape;42;p4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" name="Google Shape;43;p4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6" name="Google Shape;46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7" name="Google Shape;47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" name="Google Shape;49;p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0" name="Google Shape;50;p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1" name="Google Shape;51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2" name="Google Shape;52;p5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3" name="Google Shape;53;p5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" name="Google Shape;54;p5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" name="Google Shape;55;p5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ody only">
  <p:cSld name="TITLE_AND_BODY_1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9" name="Google Shape;59;p6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0" name="Google Shape;60;p6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" name="Google Shape;61;p6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" name="Google Shape;62;p6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" name="Google Shape;63;p6"/>
          <p:cNvSpPr txBox="1"/>
          <p:nvPr>
            <p:ph idx="1" type="body"/>
          </p:nvPr>
        </p:nvSpPr>
        <p:spPr>
          <a:xfrm>
            <a:off x="729450" y="1068650"/>
            <a:ext cx="76887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_alt2">
  <p:cSld name="TITLE_AND_BODY_1_1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31891705.jpg" id="65" name="Google Shape;65;p7"/>
          <p:cNvPicPr preferRelativeResize="0"/>
          <p:nvPr/>
        </p:nvPicPr>
        <p:blipFill rotWithShape="1">
          <a:blip r:embed="rId2">
            <a:alphaModFix/>
          </a:blip>
          <a:srcRect b="11971" l="0" r="0" t="11971"/>
          <a:stretch/>
        </p:blipFill>
        <p:spPr>
          <a:xfrm>
            <a:off x="0" y="487825"/>
            <a:ext cx="9143999" cy="4655673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8" name="Google Shape;68;p7">
            <a:hlinkClick action="ppaction://hlinksldjump" r:id="rId3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9" name="Google Shape;69;p7">
            <a:hlinkClick action="ppaction://hlinksldjump" r:id="rId4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0" name="Google Shape;70;p7">
            <a:hlinkClick action="ppaction://hlinksldjump" r:id="rId5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1" name="Google Shape;71;p7">
            <a:hlinkClick action="ppaction://hlinksldjump" r:id="rId6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" name="Google Shape;72;p7"/>
          <p:cNvSpPr txBox="1"/>
          <p:nvPr>
            <p:ph type="title"/>
          </p:nvPr>
        </p:nvSpPr>
        <p:spPr>
          <a:xfrm>
            <a:off x="729450" y="2056375"/>
            <a:ext cx="58875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5" name="Google Shape;75;p8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6" name="Google Shape;76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8" name="Google Shape;78;p8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9" name="Google Shape;79;p8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0" name="Google Shape;80;p8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1" name="Google Shape;81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2" name="Google Shape;82;p8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3" name="Google Shape;83;p8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4" name="Google Shape;84;p8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5" name="Google Shape;85;p8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8" name="Google Shape;88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89" name="Google Shape;89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1" name="Google Shape;91;p9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2" name="Google Shape;92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3" name="Google Shape;93;p9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4" name="Google Shape;94;p9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5" name="Google Shape;95;p9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6" name="Google Shape;96;p9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0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9" name="Google Shape;99;p10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00" name="Google Shape;100;p1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1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2" name="Google Shape;102;p10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5" name="Google Shape;105;p10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6" name="Google Shape;106;p10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7" name="Google Shape;107;p10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8" name="Google Shape;108;p10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8"/>
          <p:cNvSpPr txBox="1"/>
          <p:nvPr>
            <p:ph type="ctrTitle"/>
          </p:nvPr>
        </p:nvSpPr>
        <p:spPr>
          <a:xfrm>
            <a:off x="740425" y="1333575"/>
            <a:ext cx="62967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000000"/>
                </a:solidFill>
              </a:rPr>
              <a:t>Lending Club Loan Classification</a:t>
            </a:r>
            <a:endParaRPr sz="48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rgbClr val="000000"/>
              </a:solidFill>
            </a:endParaRPr>
          </a:p>
        </p:txBody>
      </p:sp>
      <p:sp>
        <p:nvSpPr>
          <p:cNvPr id="177" name="Google Shape;177;p18"/>
          <p:cNvSpPr txBox="1"/>
          <p:nvPr>
            <p:ph idx="1" type="subTitle"/>
          </p:nvPr>
        </p:nvSpPr>
        <p:spPr>
          <a:xfrm>
            <a:off x="729563" y="2998272"/>
            <a:ext cx="48909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400"/>
              <a:t>Chao Du, David Aboh</a:t>
            </a:r>
            <a:endParaRPr b="1" sz="1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7"/>
          <p:cNvSpPr txBox="1"/>
          <p:nvPr>
            <p:ph idx="1" type="body"/>
          </p:nvPr>
        </p:nvSpPr>
        <p:spPr>
          <a:xfrm>
            <a:off x="727650" y="549550"/>
            <a:ext cx="76887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3000"/>
              <a:t>Purpose of loan</a:t>
            </a:r>
            <a:endParaRPr b="1" sz="3000"/>
          </a:p>
        </p:txBody>
      </p:sp>
      <p:pic>
        <p:nvPicPr>
          <p:cNvPr id="250" name="Google Shape;25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700" y="1867300"/>
            <a:ext cx="6598451" cy="3180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27"/>
          <p:cNvSpPr txBox="1"/>
          <p:nvPr/>
        </p:nvSpPr>
        <p:spPr>
          <a:xfrm>
            <a:off x="707225" y="1002500"/>
            <a:ext cx="39540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We want to see if purpose has impacts on loan status. This histogram plots show the ratios by purpose of loan.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2" name="Google Shape;252;p27"/>
          <p:cNvSpPr txBox="1"/>
          <p:nvPr/>
        </p:nvSpPr>
        <p:spPr>
          <a:xfrm>
            <a:off x="7286625" y="1074100"/>
            <a:ext cx="1939500" cy="221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It looks like people borrow the money due to eduations has the highest ratio of bad loans.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Google Shape;257;p28"/>
          <p:cNvPicPr preferRelativeResize="0"/>
          <p:nvPr/>
        </p:nvPicPr>
        <p:blipFill>
          <a:blip r:embed="rId3">
            <a:alphaModFix amt="55000"/>
          </a:blip>
          <a:stretch>
            <a:fillRect/>
          </a:stretch>
        </p:blipFill>
        <p:spPr>
          <a:xfrm>
            <a:off x="0" y="495000"/>
            <a:ext cx="9143998" cy="4648499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28"/>
          <p:cNvSpPr txBox="1"/>
          <p:nvPr>
            <p:ph type="title"/>
          </p:nvPr>
        </p:nvSpPr>
        <p:spPr>
          <a:xfrm>
            <a:off x="94700" y="730750"/>
            <a:ext cx="3636600" cy="57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TRAINING MODELS</a:t>
            </a:r>
            <a:endParaRPr/>
          </a:p>
        </p:txBody>
      </p:sp>
      <p:sp>
        <p:nvSpPr>
          <p:cNvPr id="259" name="Google Shape;259;p28"/>
          <p:cNvSpPr txBox="1"/>
          <p:nvPr>
            <p:ph idx="1" type="body"/>
          </p:nvPr>
        </p:nvSpPr>
        <p:spPr>
          <a:xfrm>
            <a:off x="94700" y="1258075"/>
            <a:ext cx="4099200" cy="33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>
                <a:solidFill>
                  <a:srgbClr val="000000"/>
                </a:solidFill>
              </a:rPr>
              <a:t>Fit classifiers to predict loans considered good or bad</a:t>
            </a:r>
            <a:endParaRPr b="1">
              <a:solidFill>
                <a:srgbClr val="000000"/>
              </a:solidFill>
            </a:endParaRPr>
          </a:p>
        </p:txBody>
      </p:sp>
      <p:sp>
        <p:nvSpPr>
          <p:cNvPr id="260" name="Google Shape;260;p28"/>
          <p:cNvSpPr txBox="1"/>
          <p:nvPr/>
        </p:nvSpPr>
        <p:spPr>
          <a:xfrm>
            <a:off x="94705" y="1592285"/>
            <a:ext cx="3636600" cy="2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13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01    | </a:t>
            </a:r>
            <a:r>
              <a:rPr b="1" lang="en-GB" sz="13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b="1" lang="en-GB" sz="1300">
                <a:latin typeface="Lato"/>
                <a:ea typeface="Lato"/>
                <a:cs typeface="Lato"/>
                <a:sym typeface="Lato"/>
              </a:rPr>
              <a:t>Logistic Regression</a:t>
            </a:r>
            <a:endParaRPr b="1" sz="1700"/>
          </a:p>
        </p:txBody>
      </p:sp>
      <p:sp>
        <p:nvSpPr>
          <p:cNvPr id="261" name="Google Shape;261;p28"/>
          <p:cNvSpPr txBox="1"/>
          <p:nvPr/>
        </p:nvSpPr>
        <p:spPr>
          <a:xfrm>
            <a:off x="94705" y="1853585"/>
            <a:ext cx="3636600" cy="2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13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02    |</a:t>
            </a:r>
            <a:r>
              <a:rPr b="1" lang="en-GB" sz="1300">
                <a:solidFill>
                  <a:srgbClr val="CCCCCC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b="1" lang="en-GB" sz="1300">
                <a:solidFill>
                  <a:srgbClr val="53C6A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b="1" lang="en-GB" sz="1300">
                <a:latin typeface="Lato"/>
                <a:ea typeface="Lato"/>
                <a:cs typeface="Lato"/>
                <a:sym typeface="Lato"/>
              </a:rPr>
              <a:t>Random Forest Classifier</a:t>
            </a:r>
            <a:endParaRPr b="1" sz="1700"/>
          </a:p>
        </p:txBody>
      </p:sp>
      <p:sp>
        <p:nvSpPr>
          <p:cNvPr id="262" name="Google Shape;262;p28"/>
          <p:cNvSpPr txBox="1"/>
          <p:nvPr/>
        </p:nvSpPr>
        <p:spPr>
          <a:xfrm>
            <a:off x="94705" y="2114885"/>
            <a:ext cx="3636600" cy="2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13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03    |</a:t>
            </a:r>
            <a:r>
              <a:rPr b="1" lang="en-GB" sz="1300">
                <a:solidFill>
                  <a:srgbClr val="CCCCCC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b="1" lang="en-GB" sz="13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b="1" lang="en-GB" sz="1300">
                <a:latin typeface="Lato"/>
                <a:ea typeface="Lato"/>
                <a:cs typeface="Lato"/>
                <a:sym typeface="Lato"/>
              </a:rPr>
              <a:t>Neural Network</a:t>
            </a:r>
            <a:endParaRPr b="1" sz="17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9"/>
          <p:cNvSpPr txBox="1"/>
          <p:nvPr>
            <p:ph type="title"/>
          </p:nvPr>
        </p:nvSpPr>
        <p:spPr>
          <a:xfrm>
            <a:off x="482475" y="609950"/>
            <a:ext cx="76884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/>
              <a:t>LOGISTIC REGRESSION AND RANDOM FOREST CLASSIFIER</a:t>
            </a:r>
            <a:endParaRPr sz="2100"/>
          </a:p>
          <a:p>
            <a:pPr indent="0" lvl="0" marL="0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 </a:t>
            </a:r>
            <a:r>
              <a:rPr lang="en-GB" sz="1500"/>
              <a:t>CROSS VALIDATION METRICS</a:t>
            </a:r>
            <a:endParaRPr sz="1500"/>
          </a:p>
        </p:txBody>
      </p:sp>
      <p:pic>
        <p:nvPicPr>
          <p:cNvPr id="268" name="Google Shape;26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44975"/>
            <a:ext cx="4610774" cy="38741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77950" y="1244975"/>
            <a:ext cx="4738450" cy="387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0"/>
          <p:cNvSpPr txBox="1"/>
          <p:nvPr>
            <p:ph type="title"/>
          </p:nvPr>
        </p:nvSpPr>
        <p:spPr>
          <a:xfrm>
            <a:off x="482475" y="609950"/>
            <a:ext cx="76884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/>
              <a:t>LOGISTIC REGRESSION AND RANDOM FOREST CLASSIFIER</a:t>
            </a:r>
            <a:endParaRPr sz="2100"/>
          </a:p>
          <a:p>
            <a:pPr indent="0" lvl="0" marL="0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 </a:t>
            </a:r>
            <a:r>
              <a:rPr lang="en-GB" sz="1500"/>
              <a:t>CROSS VALIDATION METRICS</a:t>
            </a:r>
            <a:endParaRPr sz="1500"/>
          </a:p>
        </p:txBody>
      </p:sp>
      <p:graphicFrame>
        <p:nvGraphicFramePr>
          <p:cNvPr id="275" name="Google Shape;275;p30"/>
          <p:cNvGraphicFramePr/>
          <p:nvPr/>
        </p:nvGraphicFramePr>
        <p:xfrm>
          <a:off x="1736025" y="1636388"/>
          <a:ext cx="3000000" cy="3000000"/>
        </p:xfrm>
        <a:graphic>
          <a:graphicData uri="http://schemas.openxmlformats.org/drawingml/2006/table">
            <a:tbl>
              <a:tblPr>
                <a:solidFill>
                  <a:srgbClr val="383838"/>
                </a:solidFill>
                <a:tableStyleId>{785F154E-42CB-4ED0-A2B3-7B77844E6180}</a:tableStyleId>
              </a:tblPr>
              <a:tblGrid>
                <a:gridCol w="896375"/>
                <a:gridCol w="1009900"/>
                <a:gridCol w="1019200"/>
                <a:gridCol w="858000"/>
                <a:gridCol w="782050"/>
                <a:gridCol w="950275"/>
              </a:tblGrid>
              <a:tr h="27197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050">
                          <a:solidFill>
                            <a:srgbClr val="D5D5D5"/>
                          </a:solidFill>
                          <a:highlight>
                            <a:srgbClr val="383838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fit_time</a:t>
                      </a:r>
                      <a:endParaRPr b="1" sz="1050">
                        <a:solidFill>
                          <a:srgbClr val="D5D5D5"/>
                        </a:solidFill>
                        <a:highlight>
                          <a:srgbClr val="383838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6675" marB="66675" marR="66675" marL="6667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050">
                          <a:solidFill>
                            <a:srgbClr val="D5D5D5"/>
                          </a:solidFill>
                          <a:highlight>
                            <a:srgbClr val="383838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test_accuracy</a:t>
                      </a:r>
                      <a:endParaRPr b="1" sz="1050">
                        <a:solidFill>
                          <a:srgbClr val="D5D5D5"/>
                        </a:solidFill>
                        <a:highlight>
                          <a:srgbClr val="383838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6675" marB="66675" marR="66675" marL="6667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050">
                          <a:solidFill>
                            <a:srgbClr val="D5D5D5"/>
                          </a:solidFill>
                          <a:highlight>
                            <a:srgbClr val="383838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test_precision</a:t>
                      </a:r>
                      <a:endParaRPr b="1" sz="1050">
                        <a:solidFill>
                          <a:srgbClr val="D5D5D5"/>
                        </a:solidFill>
                        <a:highlight>
                          <a:srgbClr val="383838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6675" marB="66675" marR="66675" marL="6667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050">
                          <a:solidFill>
                            <a:srgbClr val="D5D5D5"/>
                          </a:solidFill>
                          <a:highlight>
                            <a:srgbClr val="383838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test_recall</a:t>
                      </a:r>
                      <a:endParaRPr b="1" sz="1050">
                        <a:solidFill>
                          <a:srgbClr val="D5D5D5"/>
                        </a:solidFill>
                        <a:highlight>
                          <a:srgbClr val="383838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6675" marB="66675" marR="66675" marL="6667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050">
                          <a:solidFill>
                            <a:srgbClr val="D5D5D5"/>
                          </a:solidFill>
                          <a:highlight>
                            <a:srgbClr val="383838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test_f1</a:t>
                      </a:r>
                      <a:endParaRPr b="1" sz="1050">
                        <a:solidFill>
                          <a:srgbClr val="D5D5D5"/>
                        </a:solidFill>
                        <a:highlight>
                          <a:srgbClr val="383838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6675" marB="66675" marR="66675" marL="6667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050">
                          <a:solidFill>
                            <a:srgbClr val="D5D5D5"/>
                          </a:solidFill>
                          <a:highlight>
                            <a:srgbClr val="383838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test_roc_auc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288900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50">
                          <a:solidFill>
                            <a:srgbClr val="D5D5D5"/>
                          </a:solidFill>
                          <a:highlight>
                            <a:srgbClr val="383838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122.489986</a:t>
                      </a:r>
                      <a:endParaRPr sz="1050">
                        <a:solidFill>
                          <a:srgbClr val="D5D5D5"/>
                        </a:solidFill>
                        <a:highlight>
                          <a:srgbClr val="383838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6675" marB="66675" marR="66675" marL="6667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50">
                          <a:solidFill>
                            <a:srgbClr val="D5D5D5"/>
                          </a:solidFill>
                          <a:highlight>
                            <a:srgbClr val="383838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0.950295</a:t>
                      </a:r>
                      <a:endParaRPr sz="1050">
                        <a:solidFill>
                          <a:srgbClr val="D5D5D5"/>
                        </a:solidFill>
                        <a:highlight>
                          <a:srgbClr val="383838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6675" marB="66675" marR="66675" marL="6667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50">
                          <a:solidFill>
                            <a:srgbClr val="D5D5D5"/>
                          </a:solidFill>
                          <a:highlight>
                            <a:srgbClr val="383838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0.922791</a:t>
                      </a:r>
                      <a:endParaRPr sz="1050">
                        <a:solidFill>
                          <a:srgbClr val="D5D5D5"/>
                        </a:solidFill>
                        <a:highlight>
                          <a:srgbClr val="383838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6675" marB="66675" marR="66675" marL="6667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50">
                          <a:solidFill>
                            <a:srgbClr val="D5D5D5"/>
                          </a:solidFill>
                          <a:highlight>
                            <a:srgbClr val="383838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0.993671</a:t>
                      </a:r>
                      <a:endParaRPr sz="1050">
                        <a:solidFill>
                          <a:srgbClr val="D5D5D5"/>
                        </a:solidFill>
                        <a:highlight>
                          <a:srgbClr val="383838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6675" marB="66675" marR="66675" marL="6667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50">
                          <a:solidFill>
                            <a:srgbClr val="D5D5D5"/>
                          </a:solidFill>
                          <a:highlight>
                            <a:srgbClr val="383838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0.956920</a:t>
                      </a:r>
                      <a:endParaRPr sz="1050">
                        <a:solidFill>
                          <a:srgbClr val="D5D5D5"/>
                        </a:solidFill>
                        <a:highlight>
                          <a:srgbClr val="383838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6675" marB="66675" marR="66675" marL="6667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50">
                          <a:solidFill>
                            <a:srgbClr val="D5D5D5"/>
                          </a:solidFill>
                          <a:highlight>
                            <a:srgbClr val="383838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0.981659</a:t>
                      </a:r>
                      <a:endParaRPr sz="1050">
                        <a:solidFill>
                          <a:srgbClr val="D5D5D5"/>
                        </a:solidFill>
                        <a:highlight>
                          <a:srgbClr val="383838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6675" marB="66675" marR="66675" marL="66675"/>
                </a:tc>
              </a:tr>
              <a:tr h="311850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50">
                          <a:solidFill>
                            <a:srgbClr val="D5D5D5"/>
                          </a:solidFill>
                          <a:highlight>
                            <a:srgbClr val="383838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109.411076</a:t>
                      </a:r>
                      <a:endParaRPr sz="1050">
                        <a:solidFill>
                          <a:srgbClr val="D5D5D5"/>
                        </a:solidFill>
                        <a:highlight>
                          <a:srgbClr val="383838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6675" marB="66675" marR="66675" marL="6667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50">
                          <a:solidFill>
                            <a:srgbClr val="D5D5D5"/>
                          </a:solidFill>
                          <a:highlight>
                            <a:srgbClr val="383838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0.950008</a:t>
                      </a:r>
                      <a:endParaRPr sz="1050">
                        <a:solidFill>
                          <a:srgbClr val="D5D5D5"/>
                        </a:solidFill>
                        <a:highlight>
                          <a:srgbClr val="383838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6675" marB="66675" marR="66675" marL="6667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50">
                          <a:solidFill>
                            <a:srgbClr val="D5D5D5"/>
                          </a:solidFill>
                          <a:highlight>
                            <a:srgbClr val="383838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0.922411</a:t>
                      </a:r>
                      <a:endParaRPr sz="1050">
                        <a:solidFill>
                          <a:srgbClr val="D5D5D5"/>
                        </a:solidFill>
                        <a:highlight>
                          <a:srgbClr val="383838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6675" marB="66675" marR="66675" marL="6667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50">
                          <a:solidFill>
                            <a:srgbClr val="D5D5D5"/>
                          </a:solidFill>
                          <a:highlight>
                            <a:srgbClr val="383838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0.993590</a:t>
                      </a:r>
                      <a:endParaRPr sz="1050">
                        <a:solidFill>
                          <a:srgbClr val="D5D5D5"/>
                        </a:solidFill>
                        <a:highlight>
                          <a:srgbClr val="383838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6675" marB="66675" marR="66675" marL="6667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50">
                          <a:solidFill>
                            <a:srgbClr val="D5D5D5"/>
                          </a:solidFill>
                          <a:highlight>
                            <a:srgbClr val="383838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0.956679</a:t>
                      </a:r>
                      <a:endParaRPr sz="1050">
                        <a:solidFill>
                          <a:srgbClr val="D5D5D5"/>
                        </a:solidFill>
                        <a:highlight>
                          <a:srgbClr val="383838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6675" marB="66675" marR="66675" marL="6667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50">
                          <a:solidFill>
                            <a:srgbClr val="D5D5D5"/>
                          </a:solidFill>
                          <a:highlight>
                            <a:srgbClr val="383838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0.980799</a:t>
                      </a:r>
                      <a:endParaRPr sz="1050">
                        <a:solidFill>
                          <a:srgbClr val="D5D5D5"/>
                        </a:solidFill>
                        <a:highlight>
                          <a:srgbClr val="383838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6675" marB="66675" marR="66675" marL="66675"/>
                </a:tc>
              </a:tr>
              <a:tr h="288900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50">
                          <a:solidFill>
                            <a:srgbClr val="D5D5D5"/>
                          </a:solidFill>
                          <a:highlight>
                            <a:srgbClr val="383838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117.421914</a:t>
                      </a:r>
                      <a:endParaRPr sz="1050">
                        <a:solidFill>
                          <a:srgbClr val="D5D5D5"/>
                        </a:solidFill>
                        <a:highlight>
                          <a:srgbClr val="383838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6675" marB="66675" marR="66675" marL="6667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50">
                          <a:solidFill>
                            <a:srgbClr val="D5D5D5"/>
                          </a:solidFill>
                          <a:highlight>
                            <a:srgbClr val="383838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0.949352</a:t>
                      </a:r>
                      <a:endParaRPr sz="1050">
                        <a:solidFill>
                          <a:srgbClr val="D5D5D5"/>
                        </a:solidFill>
                        <a:highlight>
                          <a:srgbClr val="383838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6675" marB="66675" marR="66675" marL="6667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50">
                          <a:solidFill>
                            <a:srgbClr val="D5D5D5"/>
                          </a:solidFill>
                          <a:highlight>
                            <a:srgbClr val="383838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0.921769</a:t>
                      </a:r>
                      <a:endParaRPr sz="1050">
                        <a:solidFill>
                          <a:srgbClr val="D5D5D5"/>
                        </a:solidFill>
                        <a:highlight>
                          <a:srgbClr val="383838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6675" marB="66675" marR="66675" marL="6667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50">
                          <a:solidFill>
                            <a:srgbClr val="D5D5D5"/>
                          </a:solidFill>
                          <a:highlight>
                            <a:srgbClr val="383838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0.993120</a:t>
                      </a:r>
                      <a:endParaRPr sz="1050">
                        <a:solidFill>
                          <a:srgbClr val="D5D5D5"/>
                        </a:solidFill>
                        <a:highlight>
                          <a:srgbClr val="383838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6675" marB="66675" marR="66675" marL="6667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50">
                          <a:solidFill>
                            <a:srgbClr val="D5D5D5"/>
                          </a:solidFill>
                          <a:highlight>
                            <a:srgbClr val="383838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0.956115</a:t>
                      </a:r>
                      <a:endParaRPr sz="1050">
                        <a:solidFill>
                          <a:srgbClr val="D5D5D5"/>
                        </a:solidFill>
                        <a:highlight>
                          <a:srgbClr val="383838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6675" marB="66675" marR="66675" marL="6667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50">
                          <a:solidFill>
                            <a:srgbClr val="D5D5D5"/>
                          </a:solidFill>
                          <a:highlight>
                            <a:srgbClr val="383838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0.980781</a:t>
                      </a:r>
                      <a:endParaRPr sz="1050">
                        <a:solidFill>
                          <a:srgbClr val="D5D5D5"/>
                        </a:solidFill>
                        <a:highlight>
                          <a:srgbClr val="383838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6675" marB="66675" marR="66675" marL="66675"/>
                </a:tc>
              </a:tr>
            </a:tbl>
          </a:graphicData>
        </a:graphic>
      </p:graphicFrame>
      <p:graphicFrame>
        <p:nvGraphicFramePr>
          <p:cNvPr id="276" name="Google Shape;276;p30"/>
          <p:cNvGraphicFramePr/>
          <p:nvPr/>
        </p:nvGraphicFramePr>
        <p:xfrm>
          <a:off x="1736025" y="3461888"/>
          <a:ext cx="3000000" cy="3000000"/>
        </p:xfrm>
        <a:graphic>
          <a:graphicData uri="http://schemas.openxmlformats.org/drawingml/2006/table">
            <a:tbl>
              <a:tblPr>
                <a:solidFill>
                  <a:srgbClr val="383838"/>
                </a:solidFill>
                <a:tableStyleId>{785F154E-42CB-4ED0-A2B3-7B77844E6180}</a:tableStyleId>
              </a:tblPr>
              <a:tblGrid>
                <a:gridCol w="896375"/>
                <a:gridCol w="1009900"/>
                <a:gridCol w="1019200"/>
                <a:gridCol w="858000"/>
                <a:gridCol w="782050"/>
                <a:gridCol w="950275"/>
              </a:tblGrid>
              <a:tr h="27197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050">
                          <a:solidFill>
                            <a:srgbClr val="D5D5D5"/>
                          </a:solidFill>
                          <a:highlight>
                            <a:srgbClr val="383838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fit_time</a:t>
                      </a:r>
                      <a:endParaRPr b="1" sz="1050">
                        <a:solidFill>
                          <a:srgbClr val="D5D5D5"/>
                        </a:solidFill>
                        <a:highlight>
                          <a:srgbClr val="383838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6675" marB="66675" marR="66675" marL="6667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050">
                          <a:solidFill>
                            <a:srgbClr val="D5D5D5"/>
                          </a:solidFill>
                          <a:highlight>
                            <a:srgbClr val="383838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test_accuracy</a:t>
                      </a:r>
                      <a:endParaRPr b="1" sz="1050">
                        <a:solidFill>
                          <a:srgbClr val="D5D5D5"/>
                        </a:solidFill>
                        <a:highlight>
                          <a:srgbClr val="383838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6675" marB="66675" marR="66675" marL="6667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050">
                          <a:solidFill>
                            <a:srgbClr val="D5D5D5"/>
                          </a:solidFill>
                          <a:highlight>
                            <a:srgbClr val="383838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test_precision</a:t>
                      </a:r>
                      <a:endParaRPr b="1" sz="1050">
                        <a:solidFill>
                          <a:srgbClr val="D5D5D5"/>
                        </a:solidFill>
                        <a:highlight>
                          <a:srgbClr val="383838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6675" marB="66675" marR="66675" marL="6667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050">
                          <a:solidFill>
                            <a:srgbClr val="D5D5D5"/>
                          </a:solidFill>
                          <a:highlight>
                            <a:srgbClr val="383838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test_recall</a:t>
                      </a:r>
                      <a:endParaRPr b="1" sz="1050">
                        <a:solidFill>
                          <a:srgbClr val="D5D5D5"/>
                        </a:solidFill>
                        <a:highlight>
                          <a:srgbClr val="383838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6675" marB="66675" marR="66675" marL="6667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050">
                          <a:solidFill>
                            <a:srgbClr val="D5D5D5"/>
                          </a:solidFill>
                          <a:highlight>
                            <a:srgbClr val="383838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test_f1</a:t>
                      </a:r>
                      <a:endParaRPr b="1" sz="1050">
                        <a:solidFill>
                          <a:srgbClr val="D5D5D5"/>
                        </a:solidFill>
                        <a:highlight>
                          <a:srgbClr val="383838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6675" marB="66675" marR="66675" marL="6667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050">
                          <a:solidFill>
                            <a:srgbClr val="D5D5D5"/>
                          </a:solidFill>
                          <a:highlight>
                            <a:srgbClr val="383838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test_roc_auc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288900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50">
                          <a:solidFill>
                            <a:srgbClr val="D5D5D5"/>
                          </a:solidFill>
                          <a:highlight>
                            <a:srgbClr val="383838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122.489986</a:t>
                      </a:r>
                      <a:endParaRPr sz="1050">
                        <a:solidFill>
                          <a:srgbClr val="D5D5D5"/>
                        </a:solidFill>
                        <a:highlight>
                          <a:srgbClr val="383838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6675" marB="66675" marR="66675" marL="6667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50">
                          <a:solidFill>
                            <a:srgbClr val="D5D5D5"/>
                          </a:solidFill>
                          <a:highlight>
                            <a:srgbClr val="383838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0.939849</a:t>
                      </a:r>
                      <a:endParaRPr sz="1050">
                        <a:solidFill>
                          <a:srgbClr val="D5D5D5"/>
                        </a:solidFill>
                        <a:highlight>
                          <a:srgbClr val="383838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6675" marB="66675" marR="66675" marL="6667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50">
                          <a:solidFill>
                            <a:srgbClr val="D5D5D5"/>
                          </a:solidFill>
                          <a:highlight>
                            <a:srgbClr val="383838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0.905248</a:t>
                      </a:r>
                      <a:endParaRPr sz="1050">
                        <a:solidFill>
                          <a:srgbClr val="D5D5D5"/>
                        </a:solidFill>
                        <a:highlight>
                          <a:srgbClr val="383838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6675" marB="66675" marR="66675" marL="6667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50">
                          <a:solidFill>
                            <a:srgbClr val="D5D5D5"/>
                          </a:solidFill>
                          <a:highlight>
                            <a:srgbClr val="383838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0.995975</a:t>
                      </a:r>
                      <a:endParaRPr sz="1050">
                        <a:solidFill>
                          <a:srgbClr val="D5D5D5"/>
                        </a:solidFill>
                        <a:highlight>
                          <a:srgbClr val="383838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6675" marB="66675" marR="66675" marL="6667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50">
                          <a:solidFill>
                            <a:srgbClr val="D5D5D5"/>
                          </a:solidFill>
                          <a:highlight>
                            <a:srgbClr val="383838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0.948447</a:t>
                      </a:r>
                      <a:endParaRPr sz="1050">
                        <a:solidFill>
                          <a:srgbClr val="D5D5D5"/>
                        </a:solidFill>
                        <a:highlight>
                          <a:srgbClr val="383838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6675" marB="66675" marR="66675" marL="6667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50">
                          <a:solidFill>
                            <a:srgbClr val="D5D5D5"/>
                          </a:solidFill>
                          <a:highlight>
                            <a:srgbClr val="383838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0.978243</a:t>
                      </a:r>
                      <a:endParaRPr sz="1050">
                        <a:solidFill>
                          <a:srgbClr val="D5D5D5"/>
                        </a:solidFill>
                        <a:highlight>
                          <a:srgbClr val="383838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6675" marB="66675" marR="66675" marL="66675"/>
                </a:tc>
              </a:tr>
              <a:tr h="311850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50">
                          <a:solidFill>
                            <a:srgbClr val="D5D5D5"/>
                          </a:solidFill>
                          <a:highlight>
                            <a:srgbClr val="383838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109.411076</a:t>
                      </a:r>
                      <a:endParaRPr sz="1050">
                        <a:solidFill>
                          <a:srgbClr val="D5D5D5"/>
                        </a:solidFill>
                        <a:highlight>
                          <a:srgbClr val="383838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6675" marB="66675" marR="66675" marL="6667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50">
                          <a:solidFill>
                            <a:srgbClr val="D5D5D5"/>
                          </a:solidFill>
                          <a:highlight>
                            <a:srgbClr val="383838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0.939937</a:t>
                      </a:r>
                      <a:endParaRPr sz="1050">
                        <a:solidFill>
                          <a:srgbClr val="D5D5D5"/>
                        </a:solidFill>
                        <a:highlight>
                          <a:srgbClr val="383838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6675" marB="66675" marR="66675" marL="6667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50">
                          <a:solidFill>
                            <a:srgbClr val="D5D5D5"/>
                          </a:solidFill>
                          <a:highlight>
                            <a:srgbClr val="383838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0.905768</a:t>
                      </a:r>
                      <a:endParaRPr sz="1050">
                        <a:solidFill>
                          <a:srgbClr val="D5D5D5"/>
                        </a:solidFill>
                        <a:highlight>
                          <a:srgbClr val="383838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6675" marB="66675" marR="66675" marL="6667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50">
                          <a:solidFill>
                            <a:srgbClr val="D5D5D5"/>
                          </a:solidFill>
                          <a:highlight>
                            <a:srgbClr val="383838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0.995448</a:t>
                      </a:r>
                      <a:endParaRPr sz="1050">
                        <a:solidFill>
                          <a:srgbClr val="D5D5D5"/>
                        </a:solidFill>
                        <a:highlight>
                          <a:srgbClr val="383838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6675" marB="66675" marR="66675" marL="6667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50">
                          <a:solidFill>
                            <a:srgbClr val="D5D5D5"/>
                          </a:solidFill>
                          <a:highlight>
                            <a:srgbClr val="383838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0.948493</a:t>
                      </a:r>
                      <a:endParaRPr sz="1050">
                        <a:solidFill>
                          <a:srgbClr val="D5D5D5"/>
                        </a:solidFill>
                        <a:highlight>
                          <a:srgbClr val="383838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6675" marB="66675" marR="66675" marL="6667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50">
                          <a:solidFill>
                            <a:srgbClr val="D5D5D5"/>
                          </a:solidFill>
                          <a:highlight>
                            <a:srgbClr val="383838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0.977956</a:t>
                      </a:r>
                      <a:endParaRPr sz="1050">
                        <a:solidFill>
                          <a:srgbClr val="D5D5D5"/>
                        </a:solidFill>
                        <a:highlight>
                          <a:srgbClr val="383838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6675" marB="66675" marR="66675" marL="66675"/>
                </a:tc>
              </a:tr>
              <a:tr h="288900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50">
                          <a:solidFill>
                            <a:srgbClr val="D5D5D5"/>
                          </a:solidFill>
                          <a:highlight>
                            <a:srgbClr val="383838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117.421914</a:t>
                      </a:r>
                      <a:endParaRPr sz="1050">
                        <a:solidFill>
                          <a:srgbClr val="D5D5D5"/>
                        </a:solidFill>
                        <a:highlight>
                          <a:srgbClr val="383838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6675" marB="66675" marR="66675" marL="6667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50">
                          <a:solidFill>
                            <a:srgbClr val="D5D5D5"/>
                          </a:solidFill>
                          <a:highlight>
                            <a:srgbClr val="383838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0.938637</a:t>
                      </a:r>
                      <a:endParaRPr sz="1050">
                        <a:solidFill>
                          <a:srgbClr val="D5D5D5"/>
                        </a:solidFill>
                        <a:highlight>
                          <a:srgbClr val="383838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6675" marB="66675" marR="66675" marL="6667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50">
                          <a:solidFill>
                            <a:srgbClr val="D5D5D5"/>
                          </a:solidFill>
                          <a:highlight>
                            <a:srgbClr val="383838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0.903500</a:t>
                      </a:r>
                      <a:endParaRPr sz="1050">
                        <a:solidFill>
                          <a:srgbClr val="D5D5D5"/>
                        </a:solidFill>
                        <a:highlight>
                          <a:srgbClr val="383838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6675" marB="66675" marR="66675" marL="6667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50">
                          <a:solidFill>
                            <a:srgbClr val="D5D5D5"/>
                          </a:solidFill>
                          <a:highlight>
                            <a:srgbClr val="383838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0.995918</a:t>
                      </a:r>
                      <a:endParaRPr sz="1050">
                        <a:solidFill>
                          <a:srgbClr val="D5D5D5"/>
                        </a:solidFill>
                        <a:highlight>
                          <a:srgbClr val="383838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6675" marB="66675" marR="66675" marL="6667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50">
                          <a:solidFill>
                            <a:srgbClr val="D5D5D5"/>
                          </a:solidFill>
                          <a:highlight>
                            <a:srgbClr val="383838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0.947461</a:t>
                      </a:r>
                      <a:endParaRPr sz="1050">
                        <a:solidFill>
                          <a:srgbClr val="D5D5D5"/>
                        </a:solidFill>
                        <a:highlight>
                          <a:srgbClr val="383838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6675" marB="66675" marR="66675" marL="6667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50">
                          <a:solidFill>
                            <a:srgbClr val="D5D5D5"/>
                          </a:solidFill>
                          <a:highlight>
                            <a:srgbClr val="383838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0.977176</a:t>
                      </a:r>
                      <a:endParaRPr sz="1050">
                        <a:solidFill>
                          <a:srgbClr val="D5D5D5"/>
                        </a:solidFill>
                        <a:highlight>
                          <a:srgbClr val="383838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6675" marB="66675" marR="66675" marL="66675"/>
                </a:tc>
              </a:tr>
            </a:tbl>
          </a:graphicData>
        </a:graphic>
      </p:graphicFrame>
      <p:sp>
        <p:nvSpPr>
          <p:cNvPr id="277" name="Google Shape;277;p30"/>
          <p:cNvSpPr txBox="1"/>
          <p:nvPr/>
        </p:nvSpPr>
        <p:spPr>
          <a:xfrm>
            <a:off x="2916175" y="1331800"/>
            <a:ext cx="2603400" cy="2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LOGISTIC REGRESSION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8" name="Google Shape;278;p30"/>
          <p:cNvSpPr txBox="1"/>
          <p:nvPr/>
        </p:nvSpPr>
        <p:spPr>
          <a:xfrm>
            <a:off x="2916175" y="3156200"/>
            <a:ext cx="2603400" cy="2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RANDOM FOREST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1"/>
          <p:cNvSpPr txBox="1"/>
          <p:nvPr>
            <p:ph type="title"/>
          </p:nvPr>
        </p:nvSpPr>
        <p:spPr>
          <a:xfrm>
            <a:off x="482475" y="6099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NEURAL NETWORK - SETUP</a:t>
            </a:r>
            <a:endParaRPr/>
          </a:p>
        </p:txBody>
      </p:sp>
      <p:pic>
        <p:nvPicPr>
          <p:cNvPr id="284" name="Google Shape;28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949100" y="1409225"/>
            <a:ext cx="17855102" cy="3317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2"/>
          <p:cNvSpPr txBox="1"/>
          <p:nvPr>
            <p:ph type="title"/>
          </p:nvPr>
        </p:nvSpPr>
        <p:spPr>
          <a:xfrm>
            <a:off x="482475" y="6099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NEURAL NETWORK - </a:t>
            </a:r>
            <a:r>
              <a:rPr lang="en-GB"/>
              <a:t>LEARNING CURVE</a:t>
            </a:r>
            <a:endParaRPr/>
          </a:p>
        </p:txBody>
      </p:sp>
      <p:pic>
        <p:nvPicPr>
          <p:cNvPr id="290" name="Google Shape;29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74475"/>
            <a:ext cx="4534575" cy="3616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10775" y="1402338"/>
            <a:ext cx="4534575" cy="35838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3"/>
          <p:cNvSpPr txBox="1"/>
          <p:nvPr>
            <p:ph type="title"/>
          </p:nvPr>
        </p:nvSpPr>
        <p:spPr>
          <a:xfrm>
            <a:off x="482475" y="6099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EVALUATE ON TEST DATA</a:t>
            </a:r>
            <a:endParaRPr/>
          </a:p>
        </p:txBody>
      </p:sp>
      <p:pic>
        <p:nvPicPr>
          <p:cNvPr id="297" name="Google Shape;29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5225" y="1093925"/>
            <a:ext cx="5945625" cy="404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4"/>
          <p:cNvSpPr txBox="1"/>
          <p:nvPr>
            <p:ph type="title"/>
          </p:nvPr>
        </p:nvSpPr>
        <p:spPr>
          <a:xfrm>
            <a:off x="730000" y="1318650"/>
            <a:ext cx="27999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</a:rPr>
              <a:t>Conclusion</a:t>
            </a:r>
            <a:endParaRPr/>
          </a:p>
        </p:txBody>
      </p:sp>
      <p:sp>
        <p:nvSpPr>
          <p:cNvPr id="303" name="Google Shape;303;p34"/>
          <p:cNvSpPr txBox="1"/>
          <p:nvPr>
            <p:ph idx="1" type="body"/>
          </p:nvPr>
        </p:nvSpPr>
        <p:spPr>
          <a:xfrm>
            <a:off x="3605300" y="1068650"/>
            <a:ext cx="4798200" cy="150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Best Model - LOGISTIC REGRESSION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GB" sz="1200"/>
              <a:t>Neural Network doesn’t seem to generalize well to test data but there’s a lot of room for improvement/tweaks to get there.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GB" sz="1200"/>
              <a:t>Based on the metrics, We can conclude that  loans predicted by the random forest as bad loans are either bad or have a high possibility of becoming so.</a:t>
            </a:r>
            <a:endParaRPr sz="1200"/>
          </a:p>
        </p:txBody>
      </p:sp>
      <p:sp>
        <p:nvSpPr>
          <p:cNvPr id="304" name="Google Shape;304;p34"/>
          <p:cNvSpPr txBox="1"/>
          <p:nvPr/>
        </p:nvSpPr>
        <p:spPr>
          <a:xfrm>
            <a:off x="992300" y="2706495"/>
            <a:ext cx="1768800" cy="2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GB" sz="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ACCURACY</a:t>
            </a:r>
            <a:endParaRPr b="1" sz="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5" name="Google Shape;305;p34"/>
          <p:cNvSpPr txBox="1"/>
          <p:nvPr/>
        </p:nvSpPr>
        <p:spPr>
          <a:xfrm>
            <a:off x="722900" y="2931545"/>
            <a:ext cx="2307600" cy="9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GB" sz="4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0.945</a:t>
            </a:r>
            <a:endParaRPr b="1" sz="4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6" name="Google Shape;306;p34"/>
          <p:cNvSpPr txBox="1"/>
          <p:nvPr/>
        </p:nvSpPr>
        <p:spPr>
          <a:xfrm>
            <a:off x="842600" y="3768550"/>
            <a:ext cx="20682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GB"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Lorem ipsum dolor sit amet ut labore et dolore magna</a:t>
            </a:r>
            <a:endParaRPr b="1" sz="11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07" name="Google Shape;307;p34"/>
          <p:cNvCxnSpPr/>
          <p:nvPr/>
        </p:nvCxnSpPr>
        <p:spPr>
          <a:xfrm>
            <a:off x="3224350" y="2706500"/>
            <a:ext cx="0" cy="18321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308" name="Google Shape;308;p34"/>
          <p:cNvSpPr txBox="1"/>
          <p:nvPr/>
        </p:nvSpPr>
        <p:spPr>
          <a:xfrm>
            <a:off x="3687600" y="2706495"/>
            <a:ext cx="1768800" cy="2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GB" sz="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RECALL</a:t>
            </a:r>
            <a:endParaRPr b="1" sz="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9" name="Google Shape;309;p34"/>
          <p:cNvSpPr txBox="1"/>
          <p:nvPr/>
        </p:nvSpPr>
        <p:spPr>
          <a:xfrm>
            <a:off x="3418200" y="2931545"/>
            <a:ext cx="2307600" cy="9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GB" sz="4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0.907</a:t>
            </a:r>
            <a:endParaRPr b="1" sz="4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0" name="Google Shape;310;p34"/>
          <p:cNvSpPr txBox="1"/>
          <p:nvPr/>
        </p:nvSpPr>
        <p:spPr>
          <a:xfrm>
            <a:off x="3537900" y="3768550"/>
            <a:ext cx="20682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GB"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Tempor incididunt ut labore et dolore magna aliqua</a:t>
            </a:r>
            <a:endParaRPr b="1" sz="11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11" name="Google Shape;311;p34"/>
          <p:cNvCxnSpPr/>
          <p:nvPr/>
        </p:nvCxnSpPr>
        <p:spPr>
          <a:xfrm>
            <a:off x="5919650" y="2706500"/>
            <a:ext cx="0" cy="18321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312" name="Google Shape;312;p34"/>
          <p:cNvSpPr txBox="1"/>
          <p:nvPr/>
        </p:nvSpPr>
        <p:spPr>
          <a:xfrm>
            <a:off x="6382900" y="2706495"/>
            <a:ext cx="1768800" cy="2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GB" sz="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RECALL</a:t>
            </a:r>
            <a:endParaRPr b="1" sz="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3" name="Google Shape;313;p34"/>
          <p:cNvSpPr txBox="1"/>
          <p:nvPr/>
        </p:nvSpPr>
        <p:spPr>
          <a:xfrm>
            <a:off x="6113500" y="2931545"/>
            <a:ext cx="2307600" cy="9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GB" sz="4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0.991</a:t>
            </a:r>
            <a:endParaRPr b="1" sz="4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4" name="Google Shape;314;p34"/>
          <p:cNvSpPr txBox="1"/>
          <p:nvPr/>
        </p:nvSpPr>
        <p:spPr>
          <a:xfrm>
            <a:off x="6233200" y="3768550"/>
            <a:ext cx="20682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GB"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Do eiusmod tempor incididunt ut labore et dolore magna </a:t>
            </a:r>
            <a:endParaRPr b="1" sz="11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5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000000"/>
                </a:solidFill>
              </a:rPr>
              <a:t>Thank you.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9"/>
          <p:cNvSpPr txBox="1"/>
          <p:nvPr>
            <p:ph type="title"/>
          </p:nvPr>
        </p:nvSpPr>
        <p:spPr>
          <a:xfrm>
            <a:off x="1308150" y="1318650"/>
            <a:ext cx="71100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</a:t>
            </a:r>
            <a:r>
              <a:rPr lang="en-GB"/>
              <a:t>genda</a:t>
            </a:r>
            <a:endParaRPr/>
          </a:p>
        </p:txBody>
      </p:sp>
      <p:sp>
        <p:nvSpPr>
          <p:cNvPr id="183" name="Google Shape;183;p19"/>
          <p:cNvSpPr txBox="1"/>
          <p:nvPr/>
        </p:nvSpPr>
        <p:spPr>
          <a:xfrm>
            <a:off x="1293852" y="2303225"/>
            <a:ext cx="18195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1. </a:t>
            </a:r>
            <a:r>
              <a:rPr lang="en-GB" sz="13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Problems to solve</a:t>
            </a:r>
            <a:endParaRPr sz="13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84" name="Google Shape;184;p19"/>
          <p:cNvSpPr txBox="1"/>
          <p:nvPr/>
        </p:nvSpPr>
        <p:spPr>
          <a:xfrm>
            <a:off x="1293838" y="2704919"/>
            <a:ext cx="16077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4. Training Models	</a:t>
            </a:r>
            <a:endParaRPr sz="13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85" name="Google Shape;185;p19"/>
          <p:cNvSpPr txBox="1"/>
          <p:nvPr/>
        </p:nvSpPr>
        <p:spPr>
          <a:xfrm>
            <a:off x="1293838" y="3106619"/>
            <a:ext cx="16077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86" name="Google Shape;186;p19"/>
          <p:cNvSpPr txBox="1"/>
          <p:nvPr/>
        </p:nvSpPr>
        <p:spPr>
          <a:xfrm>
            <a:off x="1293838" y="3508319"/>
            <a:ext cx="16077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87" name="Google Shape;187;p19"/>
          <p:cNvSpPr txBox="1"/>
          <p:nvPr/>
        </p:nvSpPr>
        <p:spPr>
          <a:xfrm>
            <a:off x="3290650" y="2409000"/>
            <a:ext cx="32517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2. Data exploration and pre-processing	</a:t>
            </a:r>
            <a:endParaRPr sz="13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88" name="Google Shape;188;p19"/>
          <p:cNvSpPr txBox="1"/>
          <p:nvPr/>
        </p:nvSpPr>
        <p:spPr>
          <a:xfrm>
            <a:off x="3296032" y="2704919"/>
            <a:ext cx="16347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5. Conclusion</a:t>
            </a:r>
            <a:endParaRPr sz="13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89" name="Google Shape;189;p19"/>
          <p:cNvSpPr txBox="1"/>
          <p:nvPr/>
        </p:nvSpPr>
        <p:spPr>
          <a:xfrm>
            <a:off x="3448432" y="3106619"/>
            <a:ext cx="16347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0" name="Google Shape;190;p19"/>
          <p:cNvSpPr txBox="1"/>
          <p:nvPr/>
        </p:nvSpPr>
        <p:spPr>
          <a:xfrm>
            <a:off x="3448432" y="3508319"/>
            <a:ext cx="16347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1" name="Google Shape;191;p19"/>
          <p:cNvSpPr txBox="1"/>
          <p:nvPr/>
        </p:nvSpPr>
        <p:spPr>
          <a:xfrm>
            <a:off x="6585250" y="2317488"/>
            <a:ext cx="18195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3. Data visualization</a:t>
            </a:r>
            <a:endParaRPr sz="13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2" name="Google Shape;192;p19"/>
          <p:cNvSpPr txBox="1"/>
          <p:nvPr/>
        </p:nvSpPr>
        <p:spPr>
          <a:xfrm>
            <a:off x="5611135" y="2704919"/>
            <a:ext cx="12411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3" name="Google Shape;193;p19"/>
          <p:cNvSpPr txBox="1"/>
          <p:nvPr/>
        </p:nvSpPr>
        <p:spPr>
          <a:xfrm>
            <a:off x="5611135" y="3106619"/>
            <a:ext cx="12411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Overview</a:t>
            </a:r>
            <a:endParaRPr/>
          </a:p>
        </p:txBody>
      </p:sp>
      <p:sp>
        <p:nvSpPr>
          <p:cNvPr id="199" name="Google Shape;199;p20"/>
          <p:cNvSpPr txBox="1"/>
          <p:nvPr>
            <p:ph idx="1" type="body"/>
          </p:nvPr>
        </p:nvSpPr>
        <p:spPr>
          <a:xfrm>
            <a:off x="1295325" y="2078875"/>
            <a:ext cx="7122900" cy="132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0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Lending Club is a peer to peer lending company based in the United States, in which investors provide funds for potential borrowers and investors earn a profit depending on the risk they take (the borrowers credit score).</a:t>
            </a:r>
            <a:endParaRPr sz="1100"/>
          </a:p>
        </p:txBody>
      </p:sp>
      <p:pic>
        <p:nvPicPr>
          <p:cNvPr descr="shutterstock_429987889_edited.jpg" id="200" name="Google Shape;200;p20"/>
          <p:cNvPicPr preferRelativeResize="0"/>
          <p:nvPr/>
        </p:nvPicPr>
        <p:blipFill rotWithShape="1">
          <a:blip r:embed="rId3">
            <a:alphaModFix/>
          </a:blip>
          <a:srcRect b="1381" l="12609" r="6247" t="85988"/>
          <a:stretch/>
        </p:blipFill>
        <p:spPr>
          <a:xfrm>
            <a:off x="0" y="3835670"/>
            <a:ext cx="9144000" cy="13268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Problems to solve</a:t>
            </a:r>
            <a:endParaRPr/>
          </a:p>
        </p:txBody>
      </p:sp>
      <p:sp>
        <p:nvSpPr>
          <p:cNvPr id="206" name="Google Shape;206;p21"/>
          <p:cNvSpPr txBox="1"/>
          <p:nvPr>
            <p:ph idx="1" type="body"/>
          </p:nvPr>
        </p:nvSpPr>
        <p:spPr>
          <a:xfrm>
            <a:off x="2671249" y="2146850"/>
            <a:ext cx="4411800" cy="13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400"/>
              <a:t>Lending club is facing a problem that needs to spend too much resources reviewing customers’ profiles to decide if another loan can be approved or the credit limit can be increased.</a:t>
            </a:r>
            <a:endParaRPr sz="14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434343"/>
        </a:solidFill>
      </p:bgPr>
    </p:bg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2"/>
          <p:cNvSpPr txBox="1"/>
          <p:nvPr>
            <p:ph type="title"/>
          </p:nvPr>
        </p:nvSpPr>
        <p:spPr>
          <a:xfrm>
            <a:off x="729450" y="1322450"/>
            <a:ext cx="7010100" cy="35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Project objective</a:t>
            </a:r>
            <a:endParaRPr sz="1200"/>
          </a:p>
        </p:txBody>
      </p:sp>
      <p:sp>
        <p:nvSpPr>
          <p:cNvPr id="212" name="Google Shape;212;p22"/>
          <p:cNvSpPr txBox="1"/>
          <p:nvPr>
            <p:ph idx="4294967295" type="body"/>
          </p:nvPr>
        </p:nvSpPr>
        <p:spPr>
          <a:xfrm>
            <a:off x="729450" y="1749350"/>
            <a:ext cx="7010100" cy="262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3000">
                <a:solidFill>
                  <a:srgbClr val="FFFFFF"/>
                </a:solidFill>
              </a:rPr>
              <a:t>Build a pipeline to process the data and predict if a new loan or increase should be approved for those customers who </a:t>
            </a:r>
            <a:r>
              <a:rPr lang="en-GB" sz="3000">
                <a:solidFill>
                  <a:schemeClr val="lt1"/>
                </a:solidFill>
              </a:rPr>
              <a:t>are </a:t>
            </a:r>
            <a:r>
              <a:rPr lang="en-GB" sz="3000">
                <a:solidFill>
                  <a:srgbClr val="FFFFFF"/>
                </a:solidFill>
              </a:rPr>
              <a:t> already on profile</a:t>
            </a:r>
            <a:endParaRPr sz="3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3"/>
          <p:cNvSpPr txBox="1"/>
          <p:nvPr>
            <p:ph type="title"/>
          </p:nvPr>
        </p:nvSpPr>
        <p:spPr>
          <a:xfrm>
            <a:off x="729450" y="2056375"/>
            <a:ext cx="52032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Understanding the data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4"/>
          <p:cNvSpPr txBox="1"/>
          <p:nvPr>
            <p:ph type="title"/>
          </p:nvPr>
        </p:nvSpPr>
        <p:spPr>
          <a:xfrm>
            <a:off x="730725" y="1318650"/>
            <a:ext cx="38934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 exploration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/>
          </a:p>
        </p:txBody>
      </p:sp>
      <p:sp>
        <p:nvSpPr>
          <p:cNvPr id="223" name="Google Shape;223;p24"/>
          <p:cNvSpPr txBox="1"/>
          <p:nvPr>
            <p:ph idx="1" type="body"/>
          </p:nvPr>
        </p:nvSpPr>
        <p:spPr>
          <a:xfrm>
            <a:off x="539025" y="2203575"/>
            <a:ext cx="3893400" cy="253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Data has 145 features which contains 109 numeric columns and 36 categorical columns.</a:t>
            </a:r>
            <a:endParaRPr sz="11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100"/>
              <a:t>Manually looked through the data and dropped some  features which obviously have no </a:t>
            </a:r>
            <a:r>
              <a:rPr lang="en-GB" sz="1100"/>
              <a:t>relationship</a:t>
            </a:r>
            <a:r>
              <a:rPr lang="en-GB" sz="1100"/>
              <a:t> with the target variable based on our research.</a:t>
            </a:r>
            <a:endParaRPr sz="11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100"/>
              <a:t>Some features are relating to the target variable but they have too many NAs so we assigned ‘None’ to categorical variables and 0 or -1 to some numerics features and other numeric features were assigned to mode value.</a:t>
            </a:r>
            <a:endParaRPr sz="11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224" name="Google Shape;224;p24"/>
          <p:cNvSpPr txBox="1"/>
          <p:nvPr/>
        </p:nvSpPr>
        <p:spPr>
          <a:xfrm>
            <a:off x="5281475" y="3430611"/>
            <a:ext cx="1479000" cy="10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FFFFFF"/>
                </a:solidFill>
              </a:rPr>
              <a:t>QUICK T</a:t>
            </a:r>
            <a:endParaRPr b="1" sz="12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rgbClr val="D9F0FF"/>
              </a:solidFill>
            </a:endParaRPr>
          </a:p>
        </p:txBody>
      </p:sp>
      <p:pic>
        <p:nvPicPr>
          <p:cNvPr id="225" name="Google Shape;22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58675" y="2353050"/>
            <a:ext cx="3190875" cy="142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5"/>
          <p:cNvSpPr txBox="1"/>
          <p:nvPr>
            <p:ph type="title"/>
          </p:nvPr>
        </p:nvSpPr>
        <p:spPr>
          <a:xfrm>
            <a:off x="730725" y="1361600"/>
            <a:ext cx="38934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GB"/>
              <a:t>Data Visualization</a:t>
            </a:r>
            <a:endParaRPr b="0"/>
          </a:p>
        </p:txBody>
      </p:sp>
      <p:sp>
        <p:nvSpPr>
          <p:cNvPr id="231" name="Google Shape;231;p25"/>
          <p:cNvSpPr txBox="1"/>
          <p:nvPr>
            <p:ph idx="1" type="body"/>
          </p:nvPr>
        </p:nvSpPr>
        <p:spPr>
          <a:xfrm>
            <a:off x="4995300" y="428250"/>
            <a:ext cx="3893400" cy="208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chemeClr val="dk2"/>
                </a:solidFill>
              </a:rPr>
              <a:t>It has three features about amount, we investigate the </a:t>
            </a:r>
            <a:endParaRPr b="1" sz="11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-GB" sz="1100">
                <a:solidFill>
                  <a:schemeClr val="dk2"/>
                </a:solidFill>
              </a:rPr>
              <a:t>differences  between those amounts, so I drew the distributions to see. From those 3 distributions,  we can see	those amounts are almost exactly same and most people borrowed amount $10000. We only need to use one amount in our model.</a:t>
            </a:r>
            <a:endParaRPr b="1" sz="1100">
              <a:solidFill>
                <a:schemeClr val="dk2"/>
              </a:solidFill>
            </a:endParaRPr>
          </a:p>
        </p:txBody>
      </p:sp>
      <p:pic>
        <p:nvPicPr>
          <p:cNvPr id="232" name="Google Shape;23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850" y="2278025"/>
            <a:ext cx="7044901" cy="2777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6"/>
          <p:cNvSpPr txBox="1"/>
          <p:nvPr>
            <p:ph type="title"/>
          </p:nvPr>
        </p:nvSpPr>
        <p:spPr>
          <a:xfrm>
            <a:off x="730000" y="1318650"/>
            <a:ext cx="27999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</a:rPr>
              <a:t>Good Loan vs Bad Loan</a:t>
            </a:r>
            <a:endParaRPr/>
          </a:p>
        </p:txBody>
      </p:sp>
      <p:sp>
        <p:nvSpPr>
          <p:cNvPr id="238" name="Google Shape;238;p26"/>
          <p:cNvSpPr txBox="1"/>
          <p:nvPr>
            <p:ph idx="1" type="body"/>
          </p:nvPr>
        </p:nvSpPr>
        <p:spPr>
          <a:xfrm>
            <a:off x="3605300" y="1068650"/>
            <a:ext cx="4798200" cy="11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Define "Charged Off"</a:t>
            </a:r>
            <a:r>
              <a:rPr lang="en-GB" sz="105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GB" sz="105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"Late (31-120 days)"</a:t>
            </a:r>
            <a:r>
              <a:rPr lang="en-GB" sz="105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GB" sz="105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"In Grace Period"</a:t>
            </a:r>
            <a:r>
              <a:rPr lang="en-GB" sz="105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GB" sz="105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"Late (16-30 days)"</a:t>
            </a:r>
            <a:r>
              <a:rPr lang="en-GB" sz="105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GB" sz="105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"Does not meet the credit policy. Status:Fully Paid"</a:t>
            </a:r>
            <a:r>
              <a:rPr lang="en-GB" sz="105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GB" sz="105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"Does not meet the credit policy. Status:Charged Off"</a:t>
            </a:r>
            <a:r>
              <a:rPr lang="en-GB" sz="105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GB" sz="105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"Default" in loan_staus to be Bad Loan</a:t>
            </a:r>
            <a:endParaRPr sz="1050">
              <a:solidFill>
                <a:srgbClr val="A31515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239" name="Google Shape;23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050" y="2353050"/>
            <a:ext cx="4026662" cy="2577551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26"/>
          <p:cNvSpPr txBox="1"/>
          <p:nvPr/>
        </p:nvSpPr>
        <p:spPr>
          <a:xfrm>
            <a:off x="3193325" y="3305675"/>
            <a:ext cx="3386100" cy="9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It’s a very biased dataset.  We manually picked same amount of good loan and bad loan to make the model more accurate.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1" name="Google Shape;241;p26"/>
          <p:cNvSpPr txBox="1"/>
          <p:nvPr/>
        </p:nvSpPr>
        <p:spPr>
          <a:xfrm>
            <a:off x="6690300" y="2440113"/>
            <a:ext cx="1026900" cy="4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GB" sz="2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87</a:t>
            </a:r>
            <a:r>
              <a:rPr b="1" lang="en-GB" sz="2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%</a:t>
            </a:r>
            <a:endParaRPr b="1" sz="2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2" name="Google Shape;242;p26"/>
          <p:cNvSpPr txBox="1"/>
          <p:nvPr/>
        </p:nvSpPr>
        <p:spPr>
          <a:xfrm>
            <a:off x="6690300" y="2916538"/>
            <a:ext cx="1764300" cy="6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Good Loan</a:t>
            </a:r>
            <a:endParaRPr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3" name="Google Shape;243;p26"/>
          <p:cNvSpPr txBox="1"/>
          <p:nvPr/>
        </p:nvSpPr>
        <p:spPr>
          <a:xfrm>
            <a:off x="6690300" y="3750088"/>
            <a:ext cx="1026900" cy="4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GB" sz="20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13</a:t>
            </a:r>
            <a:r>
              <a:rPr b="1" lang="en-GB" sz="20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%</a:t>
            </a:r>
            <a:endParaRPr b="1" sz="200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4" name="Google Shape;244;p26"/>
          <p:cNvSpPr txBox="1"/>
          <p:nvPr/>
        </p:nvSpPr>
        <p:spPr>
          <a:xfrm>
            <a:off x="6690300" y="4226538"/>
            <a:ext cx="1764300" cy="6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Bad Loan</a:t>
            </a:r>
            <a:endParaRPr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